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6" r:id="rId3"/>
    <p:sldId id="257" r:id="rId5"/>
    <p:sldId id="258" r:id="rId6"/>
    <p:sldId id="317" r:id="rId7"/>
    <p:sldId id="306" r:id="rId8"/>
    <p:sldId id="316" r:id="rId9"/>
    <p:sldId id="315" r:id="rId10"/>
    <p:sldId id="318" r:id="rId11"/>
    <p:sldId id="303" r:id="rId12"/>
    <p:sldId id="336" r:id="rId13"/>
    <p:sldId id="335" r:id="rId14"/>
    <p:sldId id="352" r:id="rId15"/>
    <p:sldId id="320" r:id="rId16"/>
    <p:sldId id="321" r:id="rId17"/>
    <p:sldId id="304" r:id="rId18"/>
    <p:sldId id="322" r:id="rId19"/>
    <p:sldId id="323" r:id="rId20"/>
    <p:sldId id="337" r:id="rId21"/>
    <p:sldId id="338" r:id="rId22"/>
    <p:sldId id="341" r:id="rId23"/>
    <p:sldId id="325" r:id="rId24"/>
    <p:sldId id="340" r:id="rId25"/>
    <p:sldId id="305" r:id="rId26"/>
    <p:sldId id="326" r:id="rId27"/>
    <p:sldId id="272" r:id="rId28"/>
    <p:sldId id="260" r:id="rId29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5150"/>
    <a:srgbClr val="3D3A3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0" autoAdjust="0"/>
    <p:restoredTop sz="94660" autoAdjust="0"/>
  </p:normalViewPr>
  <p:slideViewPr>
    <p:cSldViewPr>
      <p:cViewPr>
        <p:scale>
          <a:sx n="125" d="100"/>
          <a:sy n="125" d="100"/>
        </p:scale>
        <p:origin x="1494" y="870"/>
      </p:cViewPr>
      <p:guideLst>
        <p:guide orient="horz" pos="2160"/>
        <p:guide pos="3946"/>
      </p:guideLst>
    </p:cSldViewPr>
  </p:slideViewPr>
  <p:outlineViewPr>
    <p:cViewPr>
      <p:scale>
        <a:sx n="33" d="100"/>
        <a:sy n="33" d="100"/>
      </p:scale>
      <p:origin x="0" y="-11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372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BC803-7D80-40ED-AFB9-C7C1BCF83C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A7DF3-FE76-4671-8755-15E2B16FB4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E52F8-D714-4CDD-BF33-F8F7FFFD7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9.png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.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内容+副标题-无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3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2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4810" y="627172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强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描述已自动生成"/>
          <p:cNvPicPr>
            <a:picLocks noChangeAspect="1"/>
          </p:cNvPicPr>
          <p:nvPr/>
        </p:nvPicPr>
        <p:blipFill>
          <a:blip r:embed="rId2" cstate="screen">
            <a:alphaModFix amt="85000"/>
          </a:blip>
          <a:stretch>
            <a:fillRect/>
          </a:stretch>
        </p:blipFill>
        <p:spPr>
          <a:xfrm>
            <a:off x="188594" y="0"/>
            <a:ext cx="6108927" cy="6858000"/>
          </a:xfrm>
          <a:prstGeom prst="rect">
            <a:avLst/>
          </a:prstGeom>
        </p:spPr>
      </p:pic>
      <p:pic>
        <p:nvPicPr>
          <p:cNvPr id="7" name="Picture 7" descr="PPT-3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占位符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10" y="2170937"/>
            <a:ext cx="2239369" cy="2239369"/>
          </a:xfrm>
          <a:prstGeom prst="rect">
            <a:avLst/>
          </a:prstGeom>
        </p:spPr>
      </p:pic>
      <p:pic>
        <p:nvPicPr>
          <p:cNvPr id="14" name="图片 13" descr="资源 2@2x-8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15" name="图片 14" descr="徽标&#10;&#10;低可信度描述已自动生成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7524754" y="2829601"/>
            <a:ext cx="3924295" cy="666074"/>
          </a:xfrm>
        </p:spPr>
        <p:txBody>
          <a:bodyPr anchor="b" anchorCtr="0"/>
          <a:lstStyle>
            <a:lvl1pPr algn="l">
              <a:defRPr lang="zh-CN" altLang="en-US" sz="3600" b="1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560483" y="3519846"/>
            <a:ext cx="3888565" cy="374458"/>
          </a:xfrm>
        </p:spPr>
        <p:txBody>
          <a:bodyPr anchor="t" anchorCtr="0"/>
          <a:lstStyle>
            <a:lvl1pPr marL="0" indent="0" algn="l"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2153910" y="2170937"/>
            <a:ext cx="2237115" cy="22470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dirty="0" smtClean="0"/>
              <a:t>点击图片符号替换图片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32" name="矩形 3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2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封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38198" y="1"/>
            <a:ext cx="11353802" cy="6857999"/>
          </a:xfrm>
          <a:custGeom>
            <a:avLst/>
            <a:gdLst>
              <a:gd name="connsiteX0" fmla="*/ 74218 w 11353802"/>
              <a:gd name="connsiteY0" fmla="*/ 0 h 6857999"/>
              <a:gd name="connsiteX1" fmla="*/ 11353802 w 11353802"/>
              <a:gd name="connsiteY1" fmla="*/ 0 h 6857999"/>
              <a:gd name="connsiteX2" fmla="*/ 11353802 w 11353802"/>
              <a:gd name="connsiteY2" fmla="*/ 6857999 h 6857999"/>
              <a:gd name="connsiteX3" fmla="*/ 2532428 w 11353802"/>
              <a:gd name="connsiteY3" fmla="*/ 6857999 h 6857999"/>
              <a:gd name="connsiteX4" fmla="*/ 2309453 w 11353802"/>
              <a:gd name="connsiteY4" fmla="*/ 6645412 h 6857999"/>
              <a:gd name="connsiteX5" fmla="*/ 0 w 11353802"/>
              <a:gd name="connsiteY5" fmla="*/ 1069897 h 6857999"/>
              <a:gd name="connsiteX6" fmla="*/ 40709 w 11353802"/>
              <a:gd name="connsiteY6" fmla="*/ 26370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74218" y="0"/>
                </a:moveTo>
                <a:lnTo>
                  <a:pt x="11353802" y="0"/>
                </a:lnTo>
                <a:lnTo>
                  <a:pt x="11353802" y="6857999"/>
                </a:lnTo>
                <a:lnTo>
                  <a:pt x="2532428" y="6857999"/>
                </a:lnTo>
                <a:lnTo>
                  <a:pt x="2309453" y="6645412"/>
                </a:lnTo>
                <a:cubicBezTo>
                  <a:pt x="882555" y="5218514"/>
                  <a:pt x="0" y="3247272"/>
                  <a:pt x="0" y="1069897"/>
                </a:cubicBezTo>
                <a:cubicBezTo>
                  <a:pt x="0" y="797726"/>
                  <a:pt x="13790" y="528775"/>
                  <a:pt x="40709" y="263705"/>
                </a:cubicBezTo>
                <a:close/>
              </a:path>
            </a:pathLst>
          </a:custGeom>
          <a:solidFill>
            <a:schemeClr val="bg1">
              <a:lumMod val="95000"/>
              <a:alpha val="0"/>
            </a:schemeClr>
          </a:solidFill>
        </p:spPr>
      </p:pic>
      <p:sp>
        <p:nvSpPr>
          <p:cNvPr id="7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 flipH="1" flipV="1">
            <a:off x="838198" y="0"/>
            <a:ext cx="11371033" cy="6858000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C11B2B">
                  <a:alpha val="0"/>
                </a:srgbClr>
              </a:gs>
              <a:gs pos="12000">
                <a:srgbClr val="BD1829">
                  <a:alpha val="7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grpSp>
        <p:nvGrpSpPr>
          <p:cNvPr id="8" name="Group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7686675" y="1522508"/>
            <a:ext cx="3626710" cy="3810837"/>
            <a:chOff x="6096000" y="1038950"/>
            <a:chExt cx="3624666" cy="3808689"/>
          </a:xfrm>
          <a:solidFill>
            <a:schemeClr val="bg1">
              <a:alpha val="50000"/>
            </a:schemeClr>
          </a:solidFill>
        </p:grpSpPr>
        <p:sp>
          <p:nvSpPr>
            <p:cNvPr id="9" name="Half Frame 16"/>
            <p:cNvSpPr/>
            <p:nvPr/>
          </p:nvSpPr>
          <p:spPr>
            <a:xfrm>
              <a:off x="6096000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Half Frame 17"/>
            <p:cNvSpPr/>
            <p:nvPr/>
          </p:nvSpPr>
          <p:spPr>
            <a:xfrm flipV="1">
              <a:off x="6096000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Half Frame 18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Half Frame 19"/>
            <p:cNvSpPr/>
            <p:nvPr/>
          </p:nvSpPr>
          <p:spPr>
            <a:xfrm flipH="1" flipV="1">
              <a:off x="9446078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3960" y="6170296"/>
            <a:ext cx="1899362" cy="510559"/>
            <a:chOff x="363960" y="6170296"/>
            <a:chExt cx="1899362" cy="510559"/>
          </a:xfrm>
        </p:grpSpPr>
        <p:pic>
          <p:nvPicPr>
            <p:cNvPr id="13" name="图片 12" descr="资源 2@2x-81"/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30000" detail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405" y="6170296"/>
              <a:ext cx="1550035" cy="241935"/>
            </a:xfrm>
            <a:prstGeom prst="rect">
              <a:avLst/>
            </a:prstGeom>
          </p:spPr>
        </p:pic>
        <p:pic>
          <p:nvPicPr>
            <p:cNvPr id="14" name="图片 13" descr="徽标&#10;&#10;低可信度描述已自动生成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363960" y="6412231"/>
              <a:ext cx="1899362" cy="268624"/>
            </a:xfrm>
            <a:prstGeom prst="rect">
              <a:avLst/>
            </a:prstGeom>
          </p:spPr>
        </p:pic>
      </p:grpSp>
      <p:pic>
        <p:nvPicPr>
          <p:cNvPr id="15" name="图片 14" descr="文本&#10;&#10;描述已自动生成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7686675" y="1474883"/>
            <a:ext cx="3987377" cy="4209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封首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/>
          <p:cNvSpPr>
            <a:spLocks noGrp="1"/>
          </p:cNvSpPr>
          <p:nvPr/>
        </p:nvSpPr>
        <p:spPr>
          <a:xfrm>
            <a:off x="11113770" y="6512560"/>
            <a:ext cx="772795" cy="28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佑驾创新</a:t>
            </a:r>
            <a:endParaRPr lang="zh-CN" altLang="en-US" dirty="0">
              <a:solidFill>
                <a:schemeClr val="bg1">
                  <a:lumMod val="75000"/>
                </a:schemeClr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66350" y="254000"/>
            <a:ext cx="19392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让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汽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车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感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世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界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2" name="图片占位符 5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flipH="1">
            <a:off x="6810102" y="2"/>
            <a:ext cx="5381897" cy="6857999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  <a:alpha val="0"/>
            </a:schemeClr>
          </a:solidFill>
        </p:spPr>
      </p:pic>
      <p:sp>
        <p:nvSpPr>
          <p:cNvPr id="13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 flipH="1">
            <a:off x="6810103" y="1"/>
            <a:ext cx="5399128" cy="6857999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C11B2B">
                  <a:alpha val="0"/>
                </a:srgbClr>
              </a:gs>
              <a:gs pos="12000">
                <a:srgbClr val="BD1829">
                  <a:alpha val="6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grpSp>
        <p:nvGrpSpPr>
          <p:cNvPr id="14" name="Group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7686675" y="1522508"/>
            <a:ext cx="3626710" cy="3810837"/>
            <a:chOff x="6096000" y="1038950"/>
            <a:chExt cx="3624666" cy="3808689"/>
          </a:xfrm>
          <a:solidFill>
            <a:schemeClr val="bg1">
              <a:alpha val="50000"/>
            </a:schemeClr>
          </a:solidFill>
        </p:grpSpPr>
        <p:sp>
          <p:nvSpPr>
            <p:cNvPr id="15" name="Half Frame 16"/>
            <p:cNvSpPr/>
            <p:nvPr/>
          </p:nvSpPr>
          <p:spPr>
            <a:xfrm>
              <a:off x="6096000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Half Frame 17"/>
            <p:cNvSpPr/>
            <p:nvPr/>
          </p:nvSpPr>
          <p:spPr>
            <a:xfrm flipV="1">
              <a:off x="6096000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Half Frame 18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Half Frame 19"/>
            <p:cNvSpPr/>
            <p:nvPr/>
          </p:nvSpPr>
          <p:spPr>
            <a:xfrm flipH="1" flipV="1">
              <a:off x="9446078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23" name="图片 22" descr="文本&#10;&#10;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975536" y="1417691"/>
            <a:ext cx="3524631" cy="4209052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ctrTitle" hasCustomPrompt="1"/>
          </p:nvPr>
        </p:nvSpPr>
        <p:spPr>
          <a:xfrm>
            <a:off x="824994" y="2676880"/>
            <a:ext cx="5985107" cy="832782"/>
          </a:xfrm>
        </p:spPr>
        <p:txBody>
          <a:bodyPr anchor="b">
            <a:noAutofit/>
          </a:bodyPr>
          <a:lstStyle>
            <a:lvl1pPr algn="l">
              <a:defRPr lang="zh-CN" altLang="en-US" sz="4800" b="0" i="0" u="none" kern="1200" baseline="0" dirty="0">
                <a:solidFill>
                  <a:schemeClr val="bg2">
                    <a:lumMod val="25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此处填写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2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24680" y="3955489"/>
            <a:ext cx="5149400" cy="369332"/>
          </a:xfrm>
        </p:spPr>
        <p:txBody>
          <a:bodyPr anchor="ctr">
            <a:noAutofit/>
          </a:bodyPr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此处填写副标题，如：姓名</a:t>
            </a:r>
            <a:endParaRPr lang="zh-CN" altLang="en-US" dirty="0"/>
          </a:p>
        </p:txBody>
      </p:sp>
      <p:sp>
        <p:nvSpPr>
          <p:cNvPr id="33" name="内容占位符 32"/>
          <p:cNvSpPr>
            <a:spLocks noGrp="1"/>
          </p:cNvSpPr>
          <p:nvPr>
            <p:ph sz="quarter" idx="10" hasCustomPrompt="1"/>
          </p:nvPr>
        </p:nvSpPr>
        <p:spPr>
          <a:xfrm>
            <a:off x="822688" y="4461030"/>
            <a:ext cx="5151392" cy="369332"/>
          </a:xfrm>
        </p:spPr>
        <p:txBody>
          <a:bodyPr anchor="ctr">
            <a:noAutofit/>
          </a:bodyPr>
          <a:lstStyle>
            <a:lvl1pPr marL="0" indent="0"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 smtClean="0"/>
              <a:t>此处填写第二个副标题，如：日期</a:t>
            </a:r>
            <a:r>
              <a:rPr lang="en-US" altLang="zh-CN" dirty="0" smtClean="0"/>
              <a:t>/</a:t>
            </a:r>
            <a:r>
              <a:rPr lang="zh-CN" altLang="en-US" dirty="0" smtClean="0"/>
              <a:t>联系方式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188592" y="6544983"/>
            <a:ext cx="6316076" cy="255232"/>
          </a:xfrm>
        </p:spPr>
        <p:txBody>
          <a:bodyPr anchor="ctr"/>
          <a:lstStyle>
            <a:lvl1pPr marL="0" indent="0">
              <a:buNone/>
              <a:defRPr lang="zh-CN" altLang="en-US" sz="1200" b="0" i="0" u="none" kern="1200" baseline="0" dirty="0" smtClean="0">
                <a:solidFill>
                  <a:srgbClr val="3D3A39"/>
                </a:solidFill>
                <a:effectLst/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</a:lstStyle>
          <a:p>
            <a:pPr lvl="0"/>
            <a:r>
              <a:rPr lang="zh-CN" altLang="en-US" dirty="0" smtClean="0"/>
              <a:t>此处填写保密等级，默认“</a:t>
            </a:r>
            <a:r>
              <a:rPr lang="en-US" altLang="zh-CN" dirty="0" smtClean="0"/>
              <a:t>MINIEYE</a:t>
            </a:r>
            <a:r>
              <a:rPr lang="zh-CN" altLang="en-US" dirty="0" smtClean="0"/>
              <a:t>机密”（共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个层级：绝密</a:t>
            </a:r>
            <a:r>
              <a:rPr lang="en-US" altLang="zh-CN" dirty="0" smtClean="0"/>
              <a:t>/</a:t>
            </a:r>
            <a:r>
              <a:rPr lang="zh-CN" altLang="en-US" dirty="0" smtClean="0"/>
              <a:t>机密</a:t>
            </a:r>
            <a:r>
              <a:rPr lang="en-US" altLang="zh-CN" dirty="0" smtClean="0"/>
              <a:t>/</a:t>
            </a:r>
            <a:r>
              <a:rPr lang="zh-CN" altLang="en-US" dirty="0" smtClean="0"/>
              <a:t>保密）。不得空缺！</a:t>
            </a:r>
            <a:endParaRPr lang="zh-CN" altLang="en-US" dirty="0"/>
          </a:p>
        </p:txBody>
      </p:sp>
      <p:pic>
        <p:nvPicPr>
          <p:cNvPr id="24" name="图片 23" descr="资源 2@2x-8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495" y="257175"/>
            <a:ext cx="1550035" cy="241935"/>
          </a:xfrm>
          <a:prstGeom prst="rect">
            <a:avLst/>
          </a:prstGeom>
        </p:spPr>
      </p:pic>
      <p:pic>
        <p:nvPicPr>
          <p:cNvPr id="27" name="图片 26" descr="徽标&#10;&#10;低可信度描述已自动生成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31575" y="491263"/>
            <a:ext cx="1899362" cy="268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6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>
            <a:alphaModFix amt="85000"/>
          </a:blip>
          <a:srcRect/>
          <a:stretch>
            <a:fillRect/>
          </a:stretch>
        </p:blipFill>
        <p:spPr>
          <a:xfrm>
            <a:off x="0" y="0"/>
            <a:ext cx="3888637" cy="6858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9525">
            <a:noFill/>
          </a:ln>
        </p:spPr>
      </p:pic>
      <p:pic>
        <p:nvPicPr>
          <p:cNvPr id="7" name="Picture 19" descr="PPT-2-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" name="Group 7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476044" y="1314450"/>
            <a:ext cx="2819125" cy="4085941"/>
            <a:chOff x="6781862" y="1038950"/>
            <a:chExt cx="2938804" cy="4259400"/>
          </a:xfrm>
          <a:solidFill>
            <a:schemeClr val="bg1">
              <a:alpha val="50000"/>
            </a:schemeClr>
          </a:solidFill>
        </p:grpSpPr>
        <p:sp>
          <p:nvSpPr>
            <p:cNvPr id="11" name="Half Frame 73"/>
            <p:cNvSpPr/>
            <p:nvPr/>
          </p:nvSpPr>
          <p:spPr>
            <a:xfrm>
              <a:off x="6781862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Half Frame 74"/>
            <p:cNvSpPr/>
            <p:nvPr/>
          </p:nvSpPr>
          <p:spPr>
            <a:xfrm flipV="1">
              <a:off x="6781862" y="5023762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Half Frame 75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Half Frame 76"/>
            <p:cNvSpPr/>
            <p:nvPr/>
          </p:nvSpPr>
          <p:spPr>
            <a:xfrm flipH="1" flipV="1">
              <a:off x="9446078" y="5023762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15" name="图片 14" descr="图标&#10;&#10;描述已自动生成"/>
          <p:cNvPicPr>
            <a:picLocks noChangeAspect="1"/>
          </p:cNvPicPr>
          <p:nvPr/>
        </p:nvPicPr>
        <p:blipFill>
          <a:blip r:embed="rId4" cstate="screen">
            <a:alphaModFix amt="35000"/>
          </a:blip>
          <a:stretch>
            <a:fillRect/>
          </a:stretch>
        </p:blipFill>
        <p:spPr>
          <a:xfrm>
            <a:off x="695569" y="2180251"/>
            <a:ext cx="2497497" cy="2497497"/>
          </a:xfrm>
          <a:prstGeom prst="rect">
            <a:avLst/>
          </a:prstGeom>
        </p:spPr>
      </p:pic>
      <p:pic>
        <p:nvPicPr>
          <p:cNvPr id="18" name="图片 17" descr="资源 2@2x-8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19" name="图片 18" descr="文本&#10;&#10;描述已自动生成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270671" y="1324474"/>
            <a:ext cx="3347291" cy="4209052"/>
          </a:xfrm>
          <a:prstGeom prst="rect">
            <a:avLst/>
          </a:prstGeom>
        </p:spPr>
      </p:pic>
      <p:pic>
        <p:nvPicPr>
          <p:cNvPr id="20" name="图片 19" descr="徽标&#10;&#10;低可信度描述已自动生成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35" name="标题 1"/>
          <p:cNvSpPr>
            <a:spLocks noGrp="1"/>
          </p:cNvSpPr>
          <p:nvPr>
            <p:ph type="ctrTitle" hasCustomPrompt="1"/>
          </p:nvPr>
        </p:nvSpPr>
        <p:spPr>
          <a:xfrm>
            <a:off x="5729337" y="1600345"/>
            <a:ext cx="5110113" cy="579442"/>
          </a:xfrm>
        </p:spPr>
        <p:txBody>
          <a:bodyPr anchor="b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点击添加标题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0" hasCustomPrompt="1"/>
          </p:nvPr>
        </p:nvSpPr>
        <p:spPr>
          <a:xfrm>
            <a:off x="5729336" y="2303126"/>
            <a:ext cx="5110113" cy="707886"/>
          </a:xfrm>
        </p:spPr>
        <p:txBody>
          <a:bodyPr wrap="square">
            <a:spAutoFit/>
          </a:bodyPr>
          <a:lstStyle>
            <a:lvl1pPr mar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pPr lvl="0"/>
            <a:r>
              <a:rPr lang="zh-CN" altLang="en-US" dirty="0" smtClean="0"/>
              <a:t>点击此处添加正文</a:t>
            </a:r>
            <a:endParaRPr lang="en-US" altLang="zh-CN" dirty="0" smtClean="0"/>
          </a:p>
        </p:txBody>
      </p:sp>
      <p:sp>
        <p:nvSpPr>
          <p:cNvPr id="3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章节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4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0" y="1"/>
            <a:ext cx="12192000" cy="296227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9525">
            <a:noFill/>
          </a:ln>
        </p:spPr>
      </p:pic>
      <p:pic>
        <p:nvPicPr>
          <p:cNvPr id="7" name="Picture 7" descr="PPT-3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2"/>
            <a:ext cx="12192000" cy="2962273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81000">
                <a:srgbClr val="C11B2B">
                  <a:alpha val="0"/>
                </a:srgbClr>
              </a:gs>
              <a:gs pos="19000">
                <a:srgbClr val="BD1829">
                  <a:alpha val="8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pic>
        <p:nvPicPr>
          <p:cNvPr id="13" name="图片 12" descr="徽标&#10;&#10;描述已自动生成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24713" y="1010752"/>
            <a:ext cx="10875924" cy="1282943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ctrTitle" hasCustomPrompt="1"/>
          </p:nvPr>
        </p:nvSpPr>
        <p:spPr>
          <a:xfrm>
            <a:off x="1511389" y="4413833"/>
            <a:ext cx="9775735" cy="666074"/>
          </a:xfrm>
        </p:spPr>
        <p:txBody>
          <a:bodyPr anchor="t" anchorCtr="0">
            <a:spAutoFit/>
          </a:bodyPr>
          <a:lstStyle>
            <a:lvl1pPr algn="l">
              <a:defRPr lang="zh-CN" altLang="en-US" sz="3600" b="1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49488" y="3848100"/>
            <a:ext cx="7423062" cy="520765"/>
          </a:xfrm>
        </p:spPr>
        <p:txBody>
          <a:bodyPr anchor="b" anchorCtr="0"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8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9" name="矩形 28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2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66935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大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854010"/>
            <a:ext cx="10601326" cy="5219129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-无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1" name="矩形 20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1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+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9609" y="1148288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66935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大量内容+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4810" y="627172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04451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5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altLang="zh-CN"/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BB962C8B-B14F-4D97-AF65-F5344CB8AC3E}" type="datetimeFigureOut">
              <a:rPr lang="zh-CN" altLang="en-US" dirty="0">
                <a:latin typeface="Calibri" panose="020F0502020204030204" pitchFamily="2" charset="0"/>
              </a:rPr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1710055"/>
            <a:ext cx="6546850" cy="832485"/>
          </a:xfrm>
        </p:spPr>
        <p:txBody>
          <a:bodyPr/>
          <a:lstStyle/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CVE工具软硬设计方案</a:t>
            </a:r>
            <a:endParaRPr lang="en-US" altLang="zh-CN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MINIEYE</a:t>
            </a:r>
            <a:r>
              <a:rPr lang="zh-CN" altLang="en-US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保密</a:t>
            </a:r>
            <a:endParaRPr lang="zh-CN" altLang="en-US" dirty="0"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7" name="副标题 6"/>
          <p:cNvSpPr/>
          <p:nvPr>
            <p:ph type="subTitle" idx="1"/>
          </p:nvPr>
        </p:nvSpPr>
        <p:spPr>
          <a:xfrm>
            <a:off x="1386840" y="4326255"/>
            <a:ext cx="3677920" cy="369570"/>
          </a:xfrm>
        </p:spPr>
        <p:txBody>
          <a:bodyPr/>
          <a:p>
            <a:pPr algn="l"/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 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分享人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: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韩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东</a:t>
            </a:r>
            <a:endParaRPr>
              <a:solidFill>
                <a:srgbClr val="3D3A39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8" name="副标题 6"/>
          <p:cNvSpPr/>
          <p:nvPr/>
        </p:nvSpPr>
        <p:spPr>
          <a:xfrm>
            <a:off x="1399540" y="4743450"/>
            <a:ext cx="4279265" cy="38354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lvl="1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日期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：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2023.08.01</a:t>
            </a:r>
            <a:endParaRPr lang="en-US" altLang="zh-CN">
              <a:solidFill>
                <a:srgbClr val="3D3A39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2.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硬件设计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31355" y="1629410"/>
            <a:ext cx="3342640" cy="31381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硬件规格</a:t>
            </a:r>
            <a:endParaRPr lang="zh-CN" sz="2400" b="1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8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通道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CAN/CANFD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总线接口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8口千兆交换机</a:t>
            </a:r>
            <a:endParaRPr lang="zh-CN" altLang="en-US" sz="1800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4G模块</a:t>
            </a:r>
            <a:endParaRPr lang="zh-CN" altLang="en-US" sz="1800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GPS模块</a:t>
            </a:r>
            <a:endParaRPr lang="zh-CN" altLang="en-US" sz="1800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树莓派4B</a:t>
            </a:r>
            <a:endParaRPr lang="zh-CN" altLang="en-US" sz="1800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NUC</a:t>
            </a:r>
            <a:endParaRPr lang="en-US" altLang="zh-CN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5405" y="1865630"/>
            <a:ext cx="4760595" cy="3132455"/>
          </a:xfrm>
          <a:prstGeom prst="rect">
            <a:avLst/>
          </a:prstGeom>
        </p:spPr>
      </p:pic>
      <p:sp>
        <p:nvSpPr>
          <p:cNvPr id="11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CVE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 Box</a:t>
            </a:r>
            <a:endParaRPr lang="en-US" altLang="zh-CN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2.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硬件设计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9600" y="1557020"/>
            <a:ext cx="4240530" cy="34150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交换机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 ——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数据转发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CAN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卡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 ——CAN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数据采集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树莓派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 ——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转发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CAN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数据、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ntp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服务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GPS     —— 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提供时间服务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4G       —— 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提供网络，支持软件更新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NUC    —— 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提供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CVE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运行环境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pic>
        <p:nvPicPr>
          <p:cNvPr id="8" name="图片 7" descr="Drawing 2023-04-11 21.04.49.excalidra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1701165"/>
            <a:ext cx="5041265" cy="3800475"/>
          </a:xfrm>
          <a:prstGeom prst="rect">
            <a:avLst/>
          </a:prstGeom>
        </p:spPr>
      </p:pic>
      <p:sp>
        <p:nvSpPr>
          <p:cNvPr id="11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CVE Box</a:t>
            </a: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硬件框图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2.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硬件设计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11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5" name="内容占位符 4"/>
          <p:cNvSpPr>
            <a:spLocks noGrp="1"/>
          </p:cNvSpPr>
          <p:nvPr/>
        </p:nvSpPr>
        <p:spPr>
          <a:xfrm>
            <a:off x="586105" y="831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数据时戳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10" name="图片 9" descr="Drawing 2023-06-01 10.23.56.excalidraw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785" y="4293235"/>
            <a:ext cx="4893945" cy="1529080"/>
          </a:xfrm>
          <a:prstGeom prst="rect">
            <a:avLst/>
          </a:prstGeom>
        </p:spPr>
      </p:pic>
      <p:sp>
        <p:nvSpPr>
          <p:cNvPr id="12" name="内容占位符 4"/>
          <p:cNvSpPr>
            <a:spLocks noGrp="1"/>
          </p:cNvSpPr>
          <p:nvPr/>
        </p:nvSpPr>
        <p:spPr>
          <a:xfrm>
            <a:off x="623570" y="386143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时间同步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13" name="图片 12" descr="Drawing 2023-06-01 10.23.56.excalidra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1341120"/>
            <a:ext cx="6320155" cy="1696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2.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硬件设计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1269365"/>
            <a:ext cx="4857750" cy="3990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43700" y="1053465"/>
            <a:ext cx="4039870" cy="189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硬件组成</a:t>
            </a:r>
            <a:endParaRPr lang="zh-CN" sz="2400" b="1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8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通道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CAN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卡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主板（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CM4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、交换机、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GPS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、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4G</a:t>
            </a:r>
            <a:r>
              <a:rPr 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）</a:t>
            </a:r>
            <a:endParaRPr lang="zh-CN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5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寸电容品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43700" y="3366770"/>
            <a:ext cx="275463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zh-CN" sz="2400" b="1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优点</a:t>
            </a:r>
            <a:endParaRPr lang="zh-CN" sz="2400" b="1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集成度更高、便于安装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降低成本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11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CVE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 2.0</a:t>
            </a:r>
            <a:endParaRPr lang="en-US" altLang="zh-CN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2.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硬件设计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2040" y="2564765"/>
            <a:ext cx="7046595" cy="3816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95" y="1173480"/>
            <a:ext cx="6616700" cy="1354455"/>
          </a:xfrm>
          <a:prstGeom prst="rect">
            <a:avLst/>
          </a:prstGeom>
        </p:spPr>
      </p:pic>
      <p:sp>
        <p:nvSpPr>
          <p:cNvPr id="11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CVE 2.0</a:t>
            </a: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硬件框图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软件设计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第三章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3.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软件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660" y="909320"/>
            <a:ext cx="9234170" cy="5071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9785" y="594931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主视图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16090" y="594931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俯视图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8115" y="59493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信号列表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99740" y="10528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信号解析</a:t>
            </a:r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2855595" y="1421130"/>
            <a:ext cx="692785" cy="4241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0"/>
          </p:cNvCxnSpPr>
          <p:nvPr/>
        </p:nvCxnSpPr>
        <p:spPr>
          <a:xfrm flipH="1" flipV="1">
            <a:off x="3791585" y="5229225"/>
            <a:ext cx="2540" cy="72009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0"/>
          </p:cNvCxnSpPr>
          <p:nvPr/>
        </p:nvCxnSpPr>
        <p:spPr>
          <a:xfrm flipH="1" flipV="1">
            <a:off x="7247890" y="5156835"/>
            <a:ext cx="2540" cy="7924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7" idx="0"/>
          </p:cNvCxnSpPr>
          <p:nvPr/>
        </p:nvCxnSpPr>
        <p:spPr>
          <a:xfrm flipH="1" flipV="1">
            <a:off x="9408160" y="5300980"/>
            <a:ext cx="188595" cy="6483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3.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软件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pic>
        <p:nvPicPr>
          <p:cNvPr id="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9605" y="1484630"/>
            <a:ext cx="8506460" cy="4269105"/>
          </a:xfrm>
          <a:prstGeom prst="rect">
            <a:avLst/>
          </a:prstGeom>
        </p:spPr>
      </p:pic>
      <p:sp>
        <p:nvSpPr>
          <p:cNvPr id="11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CVE</a:t>
            </a: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软件框图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3.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软件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0" y="1557655"/>
            <a:ext cx="9427845" cy="4722495"/>
          </a:xfrm>
          <a:prstGeom prst="rect">
            <a:avLst/>
          </a:prstGeom>
        </p:spPr>
      </p:pic>
      <p:sp>
        <p:nvSpPr>
          <p:cNvPr id="11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配置管理功能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3.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软件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995" y="2061210"/>
            <a:ext cx="8638540" cy="4318635"/>
          </a:xfrm>
          <a:prstGeom prst="rect">
            <a:avLst/>
          </a:prstGeom>
        </p:spPr>
      </p:pic>
      <p:sp>
        <p:nvSpPr>
          <p:cNvPr id="11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Tag</a:t>
            </a: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管理功能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9470" y="1269365"/>
            <a:ext cx="43262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noAutofit/>
          </a:bodyPr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lvl="0" indent="-285750" algn="l">
              <a:lnSpc>
                <a:spcPct val="100000"/>
              </a:lnSpc>
              <a:buClrTx/>
              <a:buSzTx/>
            </a:pPr>
            <a:r>
              <a:rPr lang="en-US" altLang="zh-CN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支持采集过程，对数据添加</a:t>
            </a:r>
            <a:r>
              <a:rPr lang="en-US" altLang="zh-CN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Mark</a:t>
            </a:r>
            <a:r>
              <a:rPr lang="en-US" altLang="zh-CN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、</a:t>
            </a:r>
            <a:r>
              <a:rPr lang="en-US" altLang="zh-CN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Voice</a:t>
            </a:r>
            <a:endParaRPr lang="en-US" altLang="zh-CN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  <a:p>
            <a:pPr marL="1270" lvl="0" indent="-285750" algn="l">
              <a:lnSpc>
                <a:spcPct val="100000"/>
              </a:lnSpc>
              <a:buClrTx/>
              <a:buSzTx/>
            </a:pPr>
            <a:r>
              <a:rPr lang="en-US" altLang="zh-CN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支持回灌过程中，查看、添加数据</a:t>
            </a:r>
            <a:r>
              <a:rPr lang="en-US" altLang="zh-CN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Tag</a:t>
            </a:r>
            <a:endParaRPr lang="en-US" altLang="zh-CN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569316" y="1769091"/>
            <a:ext cx="5110113" cy="2553335"/>
          </a:xfrm>
        </p:spPr>
        <p:txBody>
          <a:bodyPr/>
          <a:lstStyle/>
          <a:p>
            <a:pPr>
              <a:buClrTx/>
              <a:buFont typeface="Wingdings" panose="05000000000000000000" charset="0"/>
            </a:pPr>
            <a:r>
              <a:rPr dirty="0" smtClean="0">
                <a:solidFill>
                  <a:srgbClr val="3D3A39"/>
                </a:solidFill>
                <a:latin typeface="黑体" charset="0"/>
                <a:ea typeface="黑体" charset="0"/>
              </a:rPr>
              <a:t>一、</a:t>
            </a:r>
            <a:r>
              <a:rPr lang="en-US" altLang="zh-CN" dirty="0" smtClean="0">
                <a:solidFill>
                  <a:srgbClr val="3D3A39"/>
                </a:solidFill>
                <a:latin typeface="黑体" charset="0"/>
                <a:ea typeface="黑体" charset="0"/>
              </a:rPr>
              <a:t>CVE</a:t>
            </a:r>
            <a:r>
              <a:rPr dirty="0" smtClean="0">
                <a:solidFill>
                  <a:srgbClr val="3D3A39"/>
                </a:solidFill>
                <a:latin typeface="黑体" charset="0"/>
                <a:ea typeface="黑体" charset="0"/>
              </a:rPr>
              <a:t>概述</a:t>
            </a:r>
            <a:endParaRPr dirty="0" smtClean="0">
              <a:solidFill>
                <a:srgbClr val="3D3A39"/>
              </a:solidFill>
              <a:latin typeface="黑体" charset="0"/>
              <a:ea typeface="黑体" charset="0"/>
            </a:endParaRPr>
          </a:p>
          <a:p>
            <a:pPr>
              <a:buClrTx/>
              <a:buFont typeface="Wingdings" panose="05000000000000000000" charset="0"/>
            </a:pP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</a:rPr>
              <a:t>二、硬件设计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</a:endParaRPr>
          </a:p>
          <a:p>
            <a:pPr>
              <a:buClrTx/>
              <a:buFont typeface="Wingdings" panose="05000000000000000000" charset="0"/>
            </a:pP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</a:rPr>
              <a:t>三、软件设计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</a:endParaRPr>
          </a:p>
          <a:p>
            <a:pPr>
              <a:buClrTx/>
              <a:buFont typeface="Wingdings" panose="05000000000000000000" charset="0"/>
            </a:pP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</a:rPr>
              <a:t>四、</a:t>
            </a: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</a:rPr>
              <a:t>应用场景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3.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软件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11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插件功能功能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132965"/>
            <a:ext cx="10916920" cy="39452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9470" y="1269365"/>
            <a:ext cx="96488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noAutofit/>
          </a:bodyPr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lvl="0" indent="-285750" algn="l">
              <a:lnSpc>
                <a:spcPct val="100000"/>
              </a:lnSpc>
              <a:buClrTx/>
              <a:buSzTx/>
            </a:pPr>
            <a:r>
              <a:rPr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提供插件接口，满足不同的数据解析、可视化需求</a:t>
            </a:r>
            <a:endParaRPr lang="en-US" altLang="zh-CN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3.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软件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705" y="1629410"/>
            <a:ext cx="9266555" cy="4569460"/>
          </a:xfrm>
          <a:prstGeom prst="rect">
            <a:avLst/>
          </a:prstGeom>
        </p:spPr>
      </p:pic>
      <p:sp>
        <p:nvSpPr>
          <p:cNvPr id="11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信号图表功能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3.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软件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设计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1365250"/>
            <a:ext cx="11715115" cy="143129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771650" y="3122295"/>
            <a:ext cx="8706485" cy="440055"/>
            <a:chOff x="4611" y="4834"/>
            <a:chExt cx="13711" cy="693"/>
          </a:xfrm>
        </p:grpSpPr>
        <p:sp>
          <p:nvSpPr>
            <p:cNvPr id="8" name="文本框 7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截取</a:t>
              </a:r>
              <a:r>
                <a:rPr lang="en-US" altLang="zh-CN">
                  <a:solidFill>
                    <a:schemeClr val="tx1"/>
                  </a:solidFill>
                </a:rPr>
                <a:t>Mark</a:t>
              </a:r>
              <a:r>
                <a:rPr lang="zh-CN" altLang="en-US">
                  <a:solidFill>
                    <a:schemeClr val="tx1"/>
                  </a:solidFill>
                </a:rPr>
                <a:t>、</a:t>
              </a:r>
              <a:r>
                <a:rPr lang="en-US" altLang="zh-CN">
                  <a:solidFill>
                    <a:schemeClr val="tx1"/>
                  </a:solidFill>
                </a:rPr>
                <a:t>Voice</a:t>
              </a:r>
              <a:r>
                <a:rPr lang="zh-CN" altLang="en-US">
                  <a:solidFill>
                    <a:schemeClr val="tx1"/>
                  </a:solidFill>
                </a:rPr>
                <a:t>前后一段数据，便于用户对数据的分析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数据切分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74825" y="3720465"/>
            <a:ext cx="8706485" cy="440055"/>
            <a:chOff x="4611" y="4834"/>
            <a:chExt cx="13711" cy="693"/>
          </a:xfrm>
        </p:grpSpPr>
        <p:sp>
          <p:nvSpPr>
            <p:cNvPr id="12" name="文本框 11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>
                  <a:solidFill>
                    <a:schemeClr val="tx1"/>
                  </a:solidFill>
                </a:rPr>
                <a:t>统计某信号数据量、周期，分析数据接收是否稳定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信号统计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68475" y="4318635"/>
            <a:ext cx="8706485" cy="440055"/>
            <a:chOff x="4611" y="4834"/>
            <a:chExt cx="13711" cy="693"/>
          </a:xfrm>
        </p:grpSpPr>
        <p:sp>
          <p:nvSpPr>
            <p:cNvPr id="15" name="文本框 14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将渲染后的数据保存为视频，便于用户对数据进行分析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渲染视频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771650" y="4916805"/>
            <a:ext cx="8706485" cy="440055"/>
            <a:chOff x="4611" y="4834"/>
            <a:chExt cx="13711" cy="693"/>
          </a:xfrm>
        </p:grpSpPr>
        <p:sp>
          <p:nvSpPr>
            <p:cNvPr id="18" name="文本框 17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测试</a:t>
              </a:r>
              <a:r>
                <a:rPr lang="en-US" altLang="zh-CN">
                  <a:solidFill>
                    <a:schemeClr val="tx1"/>
                  </a:solidFill>
                </a:rPr>
                <a:t>libflow</a:t>
              </a:r>
              <a:r>
                <a:rPr lang="zh-CN" altLang="en-US">
                  <a:solidFill>
                    <a:schemeClr val="tx1"/>
                  </a:solidFill>
                </a:rPr>
                <a:t>端口是否有数据，协助用户判断端口数据有效性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端口测试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74825" y="5514975"/>
            <a:ext cx="8706485" cy="440055"/>
            <a:chOff x="4611" y="4834"/>
            <a:chExt cx="13711" cy="693"/>
          </a:xfrm>
        </p:grpSpPr>
        <p:sp>
          <p:nvSpPr>
            <p:cNvPr id="21" name="文本框 20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采集开始前</a:t>
              </a:r>
              <a:r>
                <a:rPr lang="zh-CN">
                  <a:solidFill>
                    <a:schemeClr val="tx1"/>
                  </a:solidFill>
                </a:rPr>
                <a:t>检查设备状态、通信端口等，确保数据有效性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设备自检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工具链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应用场景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第四章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4.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应用场景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92964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应用项目</a:t>
            </a:r>
            <a:endParaRPr lang="zh-CN" altLang="en-US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23570" y="1410970"/>
            <a:ext cx="10487660" cy="1478280"/>
            <a:chOff x="1247" y="6404"/>
            <a:chExt cx="16516" cy="2328"/>
          </a:xfrm>
        </p:grpSpPr>
        <p:cxnSp>
          <p:nvCxnSpPr>
            <p:cNvPr id="8" name="曲线连接符 7"/>
            <p:cNvCxnSpPr/>
            <p:nvPr/>
          </p:nvCxnSpPr>
          <p:spPr>
            <a:xfrm flipV="1">
              <a:off x="1247" y="7328"/>
              <a:ext cx="16516" cy="423"/>
            </a:xfrm>
            <a:prstGeom prst="curvedConnector3">
              <a:avLst>
                <a:gd name="adj1" fmla="val 50006"/>
              </a:avLst>
            </a:prstGeom>
            <a:ln w="412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2003" y="7512"/>
              <a:ext cx="453" cy="4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518" y="7512"/>
              <a:ext cx="453" cy="4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8580" y="7328"/>
              <a:ext cx="453" cy="4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1642" y="7215"/>
              <a:ext cx="453" cy="4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3795" y="7101"/>
              <a:ext cx="453" cy="4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6970" y="7101"/>
              <a:ext cx="453" cy="4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45" y="8008"/>
              <a:ext cx="1129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1200">
                  <a:sym typeface="+mn-ea"/>
                </a:rPr>
                <a:t>A1J</a:t>
              </a:r>
              <a:endParaRPr lang="en-US" altLang="zh-CN" sz="1200"/>
            </a:p>
            <a:p>
              <a:pPr algn="ctr"/>
              <a:r>
                <a:rPr lang="en-US" altLang="zh-CN" sz="1200"/>
                <a:t>2021.3</a:t>
              </a:r>
              <a:endParaRPr lang="en-US" altLang="zh-CN" sz="12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744" y="6761"/>
              <a:ext cx="400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200">
                  <a:sym typeface="+mn-ea"/>
                </a:rPr>
                <a:t>MDC</a:t>
              </a:r>
              <a:endParaRPr lang="en-US" altLang="zh-CN" sz="1200">
                <a:sym typeface="+mn-ea"/>
              </a:endParaRPr>
            </a:p>
            <a:p>
              <a:pPr algn="ctr"/>
              <a:r>
                <a:rPr lang="en-US" altLang="zh-CN" sz="1200">
                  <a:sym typeface="+mn-ea"/>
                </a:rPr>
                <a:t>2021.10</a:t>
              </a:r>
              <a:endParaRPr lang="zh-CN" altLang="en-US" sz="12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242" y="7781"/>
              <a:ext cx="1129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1200">
                  <a:sym typeface="+mn-ea"/>
                </a:rPr>
                <a:t>T1Q</a:t>
              </a:r>
              <a:endParaRPr lang="en-US" altLang="zh-CN" sz="1200"/>
            </a:p>
            <a:p>
              <a:pPr algn="ctr"/>
              <a:r>
                <a:rPr lang="en-US" altLang="zh-CN" sz="1200"/>
                <a:t>2022.3</a:t>
              </a:r>
              <a:endParaRPr lang="en-US" altLang="zh-CN" sz="120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1300" y="6490"/>
              <a:ext cx="1129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1200">
                  <a:sym typeface="+mn-ea"/>
                </a:rPr>
                <a:t>A1H</a:t>
              </a:r>
              <a:endParaRPr lang="en-US" altLang="zh-CN" sz="1200"/>
            </a:p>
            <a:p>
              <a:pPr algn="ctr"/>
              <a:r>
                <a:rPr lang="en-US" altLang="zh-CN" sz="1200"/>
                <a:t>2022.8</a:t>
              </a:r>
              <a:endParaRPr lang="en-US" altLang="zh-CN" sz="12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455" y="7554"/>
              <a:ext cx="1129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1200">
                  <a:sym typeface="+mn-ea"/>
                </a:rPr>
                <a:t>J3</a:t>
              </a:r>
              <a:endParaRPr lang="en-US" altLang="zh-CN" sz="1200">
                <a:sym typeface="+mn-ea"/>
              </a:endParaRPr>
            </a:p>
            <a:p>
              <a:pPr algn="ctr"/>
              <a:r>
                <a:rPr lang="en-US" altLang="zh-CN" sz="1200"/>
                <a:t>2023.1</a:t>
              </a:r>
              <a:endParaRPr lang="en-US" altLang="zh-CN" sz="120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0" y="6404"/>
              <a:ext cx="1129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1200">
                  <a:sym typeface="+mn-ea"/>
                </a:rPr>
                <a:t>J2</a:t>
              </a:r>
              <a:endParaRPr lang="en-US" altLang="zh-CN" sz="1200">
                <a:sym typeface="+mn-ea"/>
              </a:endParaRPr>
            </a:p>
            <a:p>
              <a:pPr algn="ctr"/>
              <a:r>
                <a:rPr lang="en-US" altLang="zh-CN" sz="1200"/>
                <a:t>2023.7</a:t>
              </a:r>
              <a:endParaRPr lang="en-US" altLang="zh-CN" sz="1200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94005" y="357314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应用场景</a:t>
            </a:r>
            <a:endParaRPr lang="en-US" altLang="zh-CN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746250" y="4177030"/>
            <a:ext cx="8706485" cy="440055"/>
            <a:chOff x="4611" y="4834"/>
            <a:chExt cx="13711" cy="693"/>
          </a:xfrm>
        </p:grpSpPr>
        <p:sp>
          <p:nvSpPr>
            <p:cNvPr id="24" name="文本框 23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实时分析、数据回灌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数据采集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749425" y="4775200"/>
            <a:ext cx="8706485" cy="440055"/>
            <a:chOff x="4611" y="4834"/>
            <a:chExt cx="13711" cy="693"/>
          </a:xfrm>
        </p:grpSpPr>
        <p:sp>
          <p:nvSpPr>
            <p:cNvPr id="27" name="文本框 26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 sz="1800">
                  <a:sym typeface="+mn-ea"/>
                </a:rPr>
                <a:t>规控、融合、感知团队功能分析、问题定位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算法分析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743075" y="5373370"/>
            <a:ext cx="8706485" cy="440055"/>
            <a:chOff x="4611" y="4834"/>
            <a:chExt cx="13711" cy="693"/>
          </a:xfrm>
        </p:grpSpPr>
        <p:sp>
          <p:nvSpPr>
            <p:cNvPr id="30" name="文本框 29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统计</a:t>
              </a:r>
              <a:r>
                <a:rPr lang="en-US" altLang="zh-CN">
                  <a:solidFill>
                    <a:schemeClr val="tx1"/>
                  </a:solidFill>
                </a:rPr>
                <a:t>sysinfo</a:t>
              </a:r>
              <a:r>
                <a:rPr lang="zh-CN" altLang="en-US">
                  <a:solidFill>
                    <a:schemeClr val="tx1"/>
                  </a:solidFill>
                </a:rPr>
                <a:t>，分析各模块的负载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软件调优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1333500"/>
            <a:ext cx="523875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82570" y="2880360"/>
            <a:ext cx="356298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感谢观看</a:t>
            </a:r>
            <a:endParaRPr lang="zh-CN" altLang="en-US" sz="48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CVE</a:t>
            </a: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概述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第一章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CVE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094813" y="1791970"/>
            <a:ext cx="8002322" cy="4259847"/>
            <a:chOff x="524" y="1417"/>
            <a:chExt cx="16283" cy="8981"/>
          </a:xfrm>
        </p:grpSpPr>
        <p:sp>
          <p:nvSpPr>
            <p:cNvPr id="13" name="文本框 12"/>
            <p:cNvSpPr txBox="1"/>
            <p:nvPr/>
          </p:nvSpPr>
          <p:spPr>
            <a:xfrm>
              <a:off x="524" y="3744"/>
              <a:ext cx="2430" cy="5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数据预处理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820" y="6837"/>
              <a:ext cx="2084" cy="6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数据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采集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2393" y="2106"/>
              <a:ext cx="14414" cy="7774"/>
              <a:chOff x="2297" y="2106"/>
              <a:chExt cx="14414" cy="7774"/>
            </a:xfrm>
          </p:grpSpPr>
          <p:grpSp>
            <p:nvGrpSpPr>
              <p:cNvPr id="120" name="组合 119"/>
              <p:cNvGrpSpPr/>
              <p:nvPr/>
            </p:nvGrpSpPr>
            <p:grpSpPr>
              <a:xfrm>
                <a:off x="2297" y="4126"/>
                <a:ext cx="1416" cy="3733"/>
                <a:chOff x="2297" y="4106"/>
                <a:chExt cx="1416" cy="3733"/>
              </a:xfrm>
            </p:grpSpPr>
            <p:grpSp>
              <p:nvGrpSpPr>
                <p:cNvPr id="54" name="组合 53"/>
                <p:cNvGrpSpPr/>
                <p:nvPr/>
              </p:nvGrpSpPr>
              <p:grpSpPr>
                <a:xfrm>
                  <a:off x="2297" y="6423"/>
                  <a:ext cx="1417" cy="1417"/>
                  <a:chOff x="973" y="5693"/>
                  <a:chExt cx="1134" cy="1134"/>
                </a:xfrm>
              </p:grpSpPr>
              <p:sp>
                <p:nvSpPr>
                  <p:cNvPr id="23" name="椭圆 22"/>
                  <p:cNvSpPr/>
                  <p:nvPr/>
                </p:nvSpPr>
                <p:spPr>
                  <a:xfrm>
                    <a:off x="973" y="5693"/>
                    <a:ext cx="1134" cy="113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1000"/>
                  </a:p>
                </p:txBody>
              </p:sp>
              <p:pic>
                <p:nvPicPr>
                  <p:cNvPr id="53" name="图片 52" descr="大数据,数据结构,关系,关系分析,关系网,组织"/>
                  <p:cNvPicPr>
                    <a:picLocks noChangeAspect="1"/>
                  </p:cNvPicPr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1164" y="5884"/>
                    <a:ext cx="751" cy="751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75" name="组合 74"/>
                <p:cNvGrpSpPr/>
                <p:nvPr/>
              </p:nvGrpSpPr>
              <p:grpSpPr>
                <a:xfrm>
                  <a:off x="2297" y="4106"/>
                  <a:ext cx="1417" cy="1417"/>
                  <a:chOff x="3898" y="2869"/>
                  <a:chExt cx="1134" cy="1134"/>
                </a:xfrm>
              </p:grpSpPr>
              <p:sp>
                <p:nvSpPr>
                  <p:cNvPr id="71" name="椭圆 70"/>
                  <p:cNvSpPr/>
                  <p:nvPr/>
                </p:nvSpPr>
                <p:spPr>
                  <a:xfrm>
                    <a:off x="3898" y="2869"/>
                    <a:ext cx="1134" cy="113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1000"/>
                  </a:p>
                </p:txBody>
              </p:sp>
              <p:pic>
                <p:nvPicPr>
                  <p:cNvPr id="73" name="图片 72" descr="数据清洗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10" y="2981"/>
                    <a:ext cx="910" cy="91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grpSp>
            <p:nvGrpSpPr>
              <p:cNvPr id="118" name="组合 117"/>
              <p:cNvGrpSpPr/>
              <p:nvPr/>
            </p:nvGrpSpPr>
            <p:grpSpPr>
              <a:xfrm>
                <a:off x="5089" y="2106"/>
                <a:ext cx="8829" cy="1416"/>
                <a:chOff x="4984" y="2106"/>
                <a:chExt cx="8829" cy="1416"/>
              </a:xfrm>
            </p:grpSpPr>
            <p:grpSp>
              <p:nvGrpSpPr>
                <p:cNvPr id="69" name="组合 68"/>
                <p:cNvGrpSpPr/>
                <p:nvPr/>
              </p:nvGrpSpPr>
              <p:grpSpPr>
                <a:xfrm>
                  <a:off x="4984" y="2106"/>
                  <a:ext cx="1417" cy="1417"/>
                  <a:chOff x="8093" y="5036"/>
                  <a:chExt cx="1134" cy="1134"/>
                </a:xfrm>
              </p:grpSpPr>
              <p:sp>
                <p:nvSpPr>
                  <p:cNvPr id="66" name="椭圆 65"/>
                  <p:cNvSpPr/>
                  <p:nvPr/>
                </p:nvSpPr>
                <p:spPr>
                  <a:xfrm>
                    <a:off x="8093" y="5036"/>
                    <a:ext cx="1134" cy="113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1000"/>
                  </a:p>
                </p:txBody>
              </p:sp>
              <p:pic>
                <p:nvPicPr>
                  <p:cNvPr id="68" name="图片 67" descr="铁锹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 flipH="1" flipV="1">
                    <a:off x="8253" y="5289"/>
                    <a:ext cx="751" cy="751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83" name="组合 82"/>
                <p:cNvGrpSpPr/>
                <p:nvPr/>
              </p:nvGrpSpPr>
              <p:grpSpPr>
                <a:xfrm>
                  <a:off x="8729" y="2106"/>
                  <a:ext cx="1417" cy="1417"/>
                  <a:chOff x="9997" y="3167"/>
                  <a:chExt cx="1134" cy="1134"/>
                </a:xfrm>
              </p:grpSpPr>
              <p:sp>
                <p:nvSpPr>
                  <p:cNvPr id="77" name="椭圆 76"/>
                  <p:cNvSpPr/>
                  <p:nvPr/>
                </p:nvSpPr>
                <p:spPr>
                  <a:xfrm>
                    <a:off x="9997" y="3167"/>
                    <a:ext cx="1134" cy="113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1000"/>
                  </a:p>
                </p:txBody>
              </p:sp>
              <p:pic>
                <p:nvPicPr>
                  <p:cNvPr id="82" name="图片 81" descr="绘制设置 (1)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125" y="3295"/>
                    <a:ext cx="878" cy="878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88" name="组合 87"/>
                <p:cNvGrpSpPr/>
                <p:nvPr/>
              </p:nvGrpSpPr>
              <p:grpSpPr>
                <a:xfrm>
                  <a:off x="12397" y="2106"/>
                  <a:ext cx="1417" cy="1417"/>
                  <a:chOff x="12470" y="2997"/>
                  <a:chExt cx="1134" cy="1134"/>
                </a:xfrm>
              </p:grpSpPr>
              <p:sp>
                <p:nvSpPr>
                  <p:cNvPr id="86" name="椭圆 85"/>
                  <p:cNvSpPr/>
                  <p:nvPr/>
                </p:nvSpPr>
                <p:spPr>
                  <a:xfrm>
                    <a:off x="12470" y="2997"/>
                    <a:ext cx="1134" cy="113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1000"/>
                  </a:p>
                </p:txBody>
              </p:sp>
              <p:pic>
                <p:nvPicPr>
                  <p:cNvPr id="84" name="图片 83" descr="算法管理工具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670" y="3250"/>
                    <a:ext cx="749" cy="625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grpSp>
            <p:nvGrpSpPr>
              <p:cNvPr id="119" name="组合 118"/>
              <p:cNvGrpSpPr/>
              <p:nvPr/>
            </p:nvGrpSpPr>
            <p:grpSpPr>
              <a:xfrm>
                <a:off x="15207" y="4128"/>
                <a:ext cx="1504" cy="3699"/>
                <a:chOff x="15207" y="4145"/>
                <a:chExt cx="1504" cy="3699"/>
              </a:xfrm>
            </p:grpSpPr>
            <p:grpSp>
              <p:nvGrpSpPr>
                <p:cNvPr id="97" name="组合 96"/>
                <p:cNvGrpSpPr/>
                <p:nvPr/>
              </p:nvGrpSpPr>
              <p:grpSpPr>
                <a:xfrm>
                  <a:off x="15207" y="4145"/>
                  <a:ext cx="1417" cy="1417"/>
                  <a:chOff x="15732" y="5273"/>
                  <a:chExt cx="1325" cy="1288"/>
                </a:xfrm>
              </p:grpSpPr>
              <p:sp>
                <p:nvSpPr>
                  <p:cNvPr id="90" name="椭圆 89"/>
                  <p:cNvSpPr/>
                  <p:nvPr/>
                </p:nvSpPr>
                <p:spPr>
                  <a:xfrm>
                    <a:off x="15732" y="5273"/>
                    <a:ext cx="1325" cy="1288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1000"/>
                  </a:p>
                </p:txBody>
              </p:sp>
              <p:pic>
                <p:nvPicPr>
                  <p:cNvPr id="92" name="图片 91" descr="架构融合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5838" y="5273"/>
                    <a:ext cx="1194" cy="11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98" name="组合 97"/>
                <p:cNvGrpSpPr/>
                <p:nvPr/>
              </p:nvGrpSpPr>
              <p:grpSpPr>
                <a:xfrm>
                  <a:off x="15294" y="6426"/>
                  <a:ext cx="1417" cy="1417"/>
                  <a:chOff x="15431" y="8727"/>
                  <a:chExt cx="1134" cy="1134"/>
                </a:xfrm>
              </p:grpSpPr>
              <p:sp>
                <p:nvSpPr>
                  <p:cNvPr id="95" name="椭圆 94"/>
                  <p:cNvSpPr/>
                  <p:nvPr/>
                </p:nvSpPr>
                <p:spPr>
                  <a:xfrm>
                    <a:off x="15431" y="8727"/>
                    <a:ext cx="1134" cy="113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1000"/>
                  </a:p>
                </p:txBody>
              </p:sp>
              <p:pic>
                <p:nvPicPr>
                  <p:cNvPr id="93" name="图片 92" descr="疏散规划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5620" y="8916"/>
                    <a:ext cx="755" cy="755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grpSp>
            <p:nvGrpSpPr>
              <p:cNvPr id="117" name="组合 116"/>
              <p:cNvGrpSpPr/>
              <p:nvPr/>
            </p:nvGrpSpPr>
            <p:grpSpPr>
              <a:xfrm>
                <a:off x="5050" y="8464"/>
                <a:ext cx="8907" cy="1416"/>
                <a:chOff x="4984" y="8462"/>
                <a:chExt cx="8907" cy="1416"/>
              </a:xfrm>
            </p:grpSpPr>
            <p:grpSp>
              <p:nvGrpSpPr>
                <p:cNvPr id="116" name="组合 115"/>
                <p:cNvGrpSpPr/>
                <p:nvPr/>
              </p:nvGrpSpPr>
              <p:grpSpPr>
                <a:xfrm>
                  <a:off x="4984" y="8462"/>
                  <a:ext cx="1417" cy="1417"/>
                  <a:chOff x="7764" y="4117"/>
                  <a:chExt cx="1134" cy="1134"/>
                </a:xfrm>
              </p:grpSpPr>
              <p:sp>
                <p:nvSpPr>
                  <p:cNvPr id="56" name="椭圆 55"/>
                  <p:cNvSpPr/>
                  <p:nvPr/>
                </p:nvSpPr>
                <p:spPr>
                  <a:xfrm>
                    <a:off x="7764" y="4117"/>
                    <a:ext cx="1134" cy="113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1000"/>
                  </a:p>
                </p:txBody>
              </p:sp>
              <p:pic>
                <p:nvPicPr>
                  <p:cNvPr id="57" name="图片 56" descr="汽车相关-俯视车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858" y="4212"/>
                    <a:ext cx="944" cy="944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64" name="组合 63"/>
                <p:cNvGrpSpPr/>
                <p:nvPr/>
              </p:nvGrpSpPr>
              <p:grpSpPr>
                <a:xfrm>
                  <a:off x="8729" y="8462"/>
                  <a:ext cx="1417" cy="1417"/>
                  <a:chOff x="8474" y="8273"/>
                  <a:chExt cx="1134" cy="1134"/>
                </a:xfrm>
              </p:grpSpPr>
              <p:sp>
                <p:nvSpPr>
                  <p:cNvPr id="60" name="椭圆 59"/>
                  <p:cNvSpPr/>
                  <p:nvPr/>
                </p:nvSpPr>
                <p:spPr>
                  <a:xfrm>
                    <a:off x="8474" y="8273"/>
                    <a:ext cx="1134" cy="113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1000"/>
                  </a:p>
                </p:txBody>
              </p:sp>
              <p:pic>
                <p:nvPicPr>
                  <p:cNvPr id="62" name="图片 61" descr="机柜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617" y="8416"/>
                    <a:ext cx="847" cy="847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103" name="组合 102"/>
                <p:cNvGrpSpPr/>
                <p:nvPr/>
              </p:nvGrpSpPr>
              <p:grpSpPr>
                <a:xfrm>
                  <a:off x="12475" y="8462"/>
                  <a:ext cx="1417" cy="1417"/>
                  <a:chOff x="11928" y="9290"/>
                  <a:chExt cx="1134" cy="1134"/>
                </a:xfrm>
              </p:grpSpPr>
              <p:sp>
                <p:nvSpPr>
                  <p:cNvPr id="100" name="椭圆 99"/>
                  <p:cNvSpPr/>
                  <p:nvPr/>
                </p:nvSpPr>
                <p:spPr>
                  <a:xfrm>
                    <a:off x="11928" y="9290"/>
                    <a:ext cx="1134" cy="113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1000"/>
                  </a:p>
                </p:txBody>
              </p:sp>
              <p:pic>
                <p:nvPicPr>
                  <p:cNvPr id="102" name="图片 101" descr="集成打包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092" y="9451"/>
                    <a:ext cx="800" cy="8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</p:grpSp>
        <p:cxnSp>
          <p:nvCxnSpPr>
            <p:cNvPr id="123" name="曲线连接符 122"/>
            <p:cNvCxnSpPr/>
            <p:nvPr/>
          </p:nvCxnSpPr>
          <p:spPr>
            <a:xfrm rot="10800000">
              <a:off x="3102" y="7860"/>
              <a:ext cx="2044" cy="1313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曲线连接符 123"/>
            <p:cNvCxnSpPr/>
            <p:nvPr/>
          </p:nvCxnSpPr>
          <p:spPr>
            <a:xfrm rot="16200000">
              <a:off x="3488" y="2429"/>
              <a:ext cx="1311" cy="2083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曲线连接符 124"/>
            <p:cNvCxnSpPr/>
            <p:nvPr/>
          </p:nvCxnSpPr>
          <p:spPr>
            <a:xfrm>
              <a:off x="6602" y="2815"/>
              <a:ext cx="2328" cy="5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曲线连接符 125"/>
            <p:cNvCxnSpPr/>
            <p:nvPr/>
          </p:nvCxnSpPr>
          <p:spPr>
            <a:xfrm>
              <a:off x="10347" y="2815"/>
              <a:ext cx="2251" cy="5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曲线连接符 126"/>
            <p:cNvCxnSpPr/>
            <p:nvPr/>
          </p:nvCxnSpPr>
          <p:spPr>
            <a:xfrm>
              <a:off x="14015" y="2815"/>
              <a:ext cx="39" cy="6358"/>
            </a:xfrm>
            <a:prstGeom prst="curvedConnector3">
              <a:avLst>
                <a:gd name="adj1" fmla="val 1009487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曲线连接符 127"/>
            <p:cNvCxnSpPr/>
            <p:nvPr/>
          </p:nvCxnSpPr>
          <p:spPr>
            <a:xfrm rot="5400000">
              <a:off x="14402" y="7477"/>
              <a:ext cx="1348" cy="2044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曲线连接符 128"/>
            <p:cNvCxnSpPr/>
            <p:nvPr/>
          </p:nvCxnSpPr>
          <p:spPr>
            <a:xfrm rot="10800000">
              <a:off x="10308" y="9172"/>
              <a:ext cx="2329" cy="1"/>
            </a:xfrm>
            <a:prstGeom prst="curvedConnector3">
              <a:avLst>
                <a:gd name="adj1" fmla="val 49979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曲线连接符 129"/>
            <p:cNvCxnSpPr/>
            <p:nvPr/>
          </p:nvCxnSpPr>
          <p:spPr>
            <a:xfrm rot="10800000" flipV="1">
              <a:off x="6563" y="9172"/>
              <a:ext cx="2328" cy="1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曲线连接符 133"/>
            <p:cNvCxnSpPr/>
            <p:nvPr/>
          </p:nvCxnSpPr>
          <p:spPr>
            <a:xfrm rot="5400000" flipV="1">
              <a:off x="10088" y="-378"/>
              <a:ext cx="1522" cy="8909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曲线连接符 135"/>
            <p:cNvCxnSpPr/>
            <p:nvPr/>
          </p:nvCxnSpPr>
          <p:spPr>
            <a:xfrm rot="5400000" flipV="1">
              <a:off x="8991" y="719"/>
              <a:ext cx="3802" cy="8995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曲线连接符 136"/>
            <p:cNvCxnSpPr/>
            <p:nvPr/>
          </p:nvCxnSpPr>
          <p:spPr>
            <a:xfrm flipH="1">
              <a:off x="14054" y="4837"/>
              <a:ext cx="2666" cy="4336"/>
            </a:xfrm>
            <a:prstGeom prst="curvedConnector3">
              <a:avLst>
                <a:gd name="adj1" fmla="val -1492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曲线连接符 137"/>
            <p:cNvCxnSpPr/>
            <p:nvPr/>
          </p:nvCxnSpPr>
          <p:spPr>
            <a:xfrm rot="16200000">
              <a:off x="2652" y="5993"/>
              <a:ext cx="900" cy="5"/>
            </a:xfrm>
            <a:prstGeom prst="curved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文本框 138"/>
            <p:cNvSpPr txBox="1"/>
            <p:nvPr/>
          </p:nvSpPr>
          <p:spPr>
            <a:xfrm>
              <a:off x="4984" y="1417"/>
              <a:ext cx="1737" cy="5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数据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挖掘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8730" y="1417"/>
              <a:ext cx="1737" cy="5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数据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标注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12477" y="1417"/>
              <a:ext cx="1737" cy="5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算法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训练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5229" y="3606"/>
              <a:ext cx="1578" cy="5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融合</a:t>
              </a:r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SIL</a:t>
              </a:r>
              <a:endPara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5318" y="5886"/>
              <a:ext cx="1489" cy="5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功能</a:t>
              </a:r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SIL</a:t>
              </a:r>
              <a:endPara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44" name="曲线连接符 143"/>
            <p:cNvCxnSpPr/>
            <p:nvPr/>
          </p:nvCxnSpPr>
          <p:spPr>
            <a:xfrm rot="5400000" flipV="1">
              <a:off x="5276" y="4140"/>
              <a:ext cx="4940" cy="3706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4"/>
            <p:cNvSpPr txBox="1"/>
            <p:nvPr/>
          </p:nvSpPr>
          <p:spPr>
            <a:xfrm>
              <a:off x="2394" y="2894"/>
              <a:ext cx="2349" cy="6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预处理后的数据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6812" y="2577"/>
              <a:ext cx="1756" cy="6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待标注数据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0548" y="2571"/>
              <a:ext cx="1848" cy="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训练</a:t>
              </a:r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测试集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9918" y="4266"/>
              <a:ext cx="1427" cy="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场景库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10178" y="6208"/>
              <a:ext cx="1427" cy="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场景库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93" y="5788"/>
              <a:ext cx="1824" cy="4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原始数据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7033" y="5725"/>
              <a:ext cx="1427" cy="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数字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孪生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14589" y="8583"/>
              <a:ext cx="2105" cy="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各模块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软件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10794" y="8932"/>
              <a:ext cx="1542" cy="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集成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软件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7033" y="8923"/>
              <a:ext cx="1542" cy="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测试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报告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3311" y="8464"/>
              <a:ext cx="906" cy="4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路测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12631" y="9881"/>
              <a:ext cx="1694" cy="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软件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集成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8836" y="9881"/>
              <a:ext cx="1694" cy="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HIL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测试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5163" y="9881"/>
              <a:ext cx="1694" cy="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软件</a:t>
              </a: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释放</a:t>
              </a:r>
              <a:endPara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83615" y="909320"/>
            <a:ext cx="100539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noAutofit/>
          </a:bodyPr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None/>
            </a:pPr>
            <a:r>
              <a:rPr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数据是智能驾驶技术的核心和基础</a:t>
            </a:r>
            <a:r>
              <a:rPr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，驱动着智能驾驶技术的快速发展。</a:t>
            </a:r>
            <a:endParaRPr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CVE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" name="内容占位符 4"/>
          <p:cNvSpPr>
            <a:spLocks noGrp="1"/>
          </p:cNvSpPr>
          <p:nvPr/>
        </p:nvSpPr>
        <p:spPr>
          <a:xfrm>
            <a:off x="459105" y="1062990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什么是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CVE</a:t>
            </a: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？</a:t>
            </a: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 </a:t>
            </a:r>
            <a:endParaRPr lang="en-US" altLang="zh-CN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6" name="图片 5" descr="采集回灌方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3275" y="1624965"/>
            <a:ext cx="5504815" cy="2213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CVE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175" y="1109980"/>
            <a:ext cx="13722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Collection </a:t>
            </a:r>
            <a:endParaRPr lang="zh-CN" altLang="en-US"/>
          </a:p>
        </p:txBody>
      </p:sp>
      <p:graphicFrame>
        <p:nvGraphicFramePr>
          <p:cNvPr id="8" name="表格 7"/>
          <p:cNvGraphicFramePr/>
          <p:nvPr/>
        </p:nvGraphicFramePr>
        <p:xfrm>
          <a:off x="822325" y="1947545"/>
          <a:ext cx="7919720" cy="3135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/>
                <a:gridCol w="2700000"/>
                <a:gridCol w="1368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黑体" charset="0"/>
                          <a:ea typeface="黑体" charset="0"/>
                        </a:rPr>
                        <a:t>数据类型</a:t>
                      </a:r>
                      <a:endParaRPr lang="zh-CN" altLang="en-US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黑体" charset="0"/>
                          <a:ea typeface="黑体" charset="0"/>
                        </a:rPr>
                        <a:t>数据信息</a:t>
                      </a:r>
                      <a:endParaRPr lang="zh-CN" altLang="en-US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黑体" charset="0"/>
                          <a:ea typeface="黑体" charset="0"/>
                        </a:rPr>
                        <a:t>采集接口</a:t>
                      </a:r>
                      <a:endParaRPr lang="zh-CN" altLang="en-US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rgbClr val="3D3A39"/>
                          </a:solidFill>
                          <a:latin typeface="黑体" charset="0"/>
                          <a:ea typeface="黑体" charset="0"/>
                          <a:cs typeface="黑体" charset="0"/>
                          <a:sym typeface="+mn-ea"/>
                        </a:rPr>
                        <a:t>CAN</a:t>
                      </a:r>
                      <a:endParaRPr lang="en-US" altLang="zh-CN" sz="1200" dirty="0">
                        <a:solidFill>
                          <a:srgbClr val="3D3A39"/>
                        </a:solidFill>
                        <a:latin typeface="黑体" charset="0"/>
                        <a:ea typeface="黑体" charset="0"/>
                        <a:cs typeface="黑体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底盘、前雷达、角雷达、</a:t>
                      </a: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debug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等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CAN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总线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</a:tr>
              <a:tr h="3060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Video</a:t>
                      </a:r>
                      <a:endParaRPr lang="en-US" altLang="zh-CN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前视、后视、环视等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Eth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（域控）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perception</a:t>
                      </a:r>
                      <a:endParaRPr lang="en-US" altLang="zh-CN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障碍物目标信息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  <a:sym typeface="+mn-ea"/>
                        </a:rPr>
                        <a:t>Eth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  <a:sym typeface="+mn-ea"/>
                        </a:rPr>
                        <a:t>（域控）</a:t>
                      </a:r>
                      <a:endParaRPr lang="zh-CN" altLang="en-US" sz="1200">
                        <a:latin typeface="黑体" charset="0"/>
                        <a:ea typeface="黑体" charset="0"/>
                        <a:sym typeface="+mn-ea"/>
                      </a:endParaRPr>
                    </a:p>
                  </a:txBody>
                  <a:tcPr/>
                </a:tc>
              </a:tr>
              <a:tr h="3060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lanemarking</a:t>
                      </a:r>
                      <a:endParaRPr lang="en-US" altLang="zh-CN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车道线信息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  <a:sym typeface="+mn-ea"/>
                        </a:rPr>
                        <a:t>Eth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  <a:sym typeface="+mn-ea"/>
                        </a:rPr>
                        <a:t>（域控）</a:t>
                      </a:r>
                      <a:endParaRPr lang="zh-CN" altLang="en-US" sz="1200">
                        <a:latin typeface="黑体" charset="0"/>
                        <a:ea typeface="黑体" charset="0"/>
                        <a:sym typeface="+mn-ea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fusion</a:t>
                      </a:r>
                      <a:endParaRPr lang="en-US" altLang="zh-CN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融合输出目标、雷达、内外参等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  <a:sym typeface="+mn-ea"/>
                        </a:rPr>
                        <a:t>Eth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  <a:sym typeface="+mn-ea"/>
                        </a:rPr>
                        <a:t>（域控）</a:t>
                      </a:r>
                      <a:endParaRPr lang="zh-CN" altLang="en-US" sz="1200">
                        <a:latin typeface="黑体" charset="0"/>
                        <a:ea typeface="黑体" charset="0"/>
                        <a:sym typeface="+mn-ea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dnp</a:t>
                      </a:r>
                      <a:endParaRPr lang="en-US" altLang="zh-CN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dnp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输入信息、</a:t>
                      </a: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dnp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数据等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  <a:sym typeface="+mn-ea"/>
                        </a:rPr>
                        <a:t>Eth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  <a:sym typeface="+mn-ea"/>
                        </a:rPr>
                        <a:t>（域控）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sysinfo</a:t>
                      </a:r>
                      <a:endParaRPr lang="en-US" altLang="zh-CN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soc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系统信息等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Eth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  <a:sym typeface="+mn-ea"/>
                        </a:rPr>
                        <a:t>（域控）</a:t>
                      </a:r>
                      <a:endParaRPr lang="en-US" altLang="zh-CN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Lidar</a:t>
                      </a:r>
                      <a:endParaRPr lang="en-US" altLang="zh-CN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lidar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点云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Eth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（</a:t>
                      </a: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Lidar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</a:rPr>
                        <a:t>）</a:t>
                      </a:r>
                      <a:endParaRPr lang="zh-CN" altLang="en-US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</a:tr>
              <a:tr h="3060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...</a:t>
                      </a:r>
                      <a:endParaRPr lang="en-US" altLang="zh-CN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...</a:t>
                      </a:r>
                      <a:endParaRPr lang="en-US" altLang="zh-CN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黑体" charset="0"/>
                          <a:ea typeface="黑体" charset="0"/>
                        </a:rPr>
                        <a:t>Eth</a:t>
                      </a:r>
                      <a:r>
                        <a:rPr lang="zh-CN" altLang="en-US" sz="1200">
                          <a:latin typeface="黑体" charset="0"/>
                          <a:ea typeface="黑体" charset="0"/>
                          <a:sym typeface="+mn-ea"/>
                        </a:rPr>
                        <a:t>（域控）</a:t>
                      </a:r>
                      <a:endParaRPr lang="en-US" altLang="zh-CN" sz="1200">
                        <a:latin typeface="黑体" charset="0"/>
                        <a:ea typeface="黑体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" name="图片 22" descr="Drawing 2023-04-11 15.58.40.excalidra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5890" y="2581910"/>
            <a:ext cx="5069840" cy="1866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CVE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175" y="1297940"/>
            <a:ext cx="324993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 Visualization &amp; Evaluation </a:t>
            </a:r>
            <a:endParaRPr lang="en-US" altLang="zh-CN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  <a:p>
            <a:endParaRPr lang="zh-CN" altLang="en-US"/>
          </a:p>
        </p:txBody>
      </p:sp>
      <p:pic>
        <p:nvPicPr>
          <p:cNvPr id="5" name="图片 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7720" y="1943100"/>
            <a:ext cx="8279765" cy="3886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CVE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4175" y="3213100"/>
            <a:ext cx="13284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CVE</a:t>
            </a:r>
            <a:r>
              <a:rPr lang="zh-CN" alt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的发展</a:t>
            </a:r>
            <a:endParaRPr lang="en-US" altLang="zh-CN"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06395" y="1162685"/>
            <a:ext cx="6052185" cy="1654175"/>
            <a:chOff x="4288" y="1442"/>
            <a:chExt cx="9531" cy="2605"/>
          </a:xfrm>
        </p:grpSpPr>
        <p:sp>
          <p:nvSpPr>
            <p:cNvPr id="7" name="文本框 6"/>
            <p:cNvSpPr txBox="1"/>
            <p:nvPr/>
          </p:nvSpPr>
          <p:spPr>
            <a:xfrm>
              <a:off x="4288" y="1442"/>
              <a:ext cx="1281" cy="2605"/>
            </a:xfrm>
            <a:prstGeom prst="rect">
              <a:avLst/>
            </a:prstGeom>
            <a:solidFill>
              <a:schemeClr val="accent1"/>
            </a:solidFill>
          </p:spPr>
          <p:txBody>
            <a:bodyPr vert="eaVert" wrap="square" rtlCol="0" anchor="ctr" anchorCtr="0">
              <a:noAutofit/>
            </a:bodyPr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核心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69" y="1443"/>
              <a:ext cx="8251" cy="13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丰富的硬件接口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69" y="2745"/>
              <a:ext cx="8251" cy="13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数据协议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内容占位符 4"/>
          <p:cNvSpPr>
            <a:spLocks noGrp="1"/>
          </p:cNvSpPr>
          <p:nvPr/>
        </p:nvSpPr>
        <p:spPr>
          <a:xfrm>
            <a:off x="459105" y="704215"/>
            <a:ext cx="6172835" cy="8832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CVE</a:t>
            </a:r>
            <a:r>
              <a:rPr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的核心</a:t>
            </a:r>
            <a:endParaRPr dirty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cxnSp>
        <p:nvCxnSpPr>
          <p:cNvPr id="12" name="曲线连接符 11"/>
          <p:cNvCxnSpPr/>
          <p:nvPr/>
        </p:nvCxnSpPr>
        <p:spPr>
          <a:xfrm flipV="1">
            <a:off x="1559560" y="4077335"/>
            <a:ext cx="8990965" cy="561340"/>
          </a:xfrm>
          <a:prstGeom prst="curvedConnector3">
            <a:avLst>
              <a:gd name="adj1" fmla="val 50004"/>
            </a:avLst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207895" y="4509135"/>
            <a:ext cx="287655" cy="28829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35955" y="4293235"/>
            <a:ext cx="287655" cy="28829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839960" y="3933190"/>
            <a:ext cx="287655" cy="288290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47850" y="4869180"/>
            <a:ext cx="9823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2021.3</a:t>
            </a:r>
            <a:endParaRPr lang="en-US" altLang="zh-CN"/>
          </a:p>
          <a:p>
            <a:pPr algn="ctr"/>
            <a:r>
              <a:rPr lang="zh-CN" altLang="en-US"/>
              <a:t>初版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943475" y="4638675"/>
            <a:ext cx="19202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2023.2</a:t>
            </a:r>
            <a:endParaRPr lang="en-US" altLang="zh-CN"/>
          </a:p>
          <a:p>
            <a:pPr algn="ctr"/>
            <a:r>
              <a:rPr lang="en-US" altLang="zh-CN"/>
              <a:t>CVE2.0</a:t>
            </a:r>
            <a:r>
              <a:rPr lang="zh-CN" altLang="en-US"/>
              <a:t>硬件释放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148445" y="4293235"/>
            <a:ext cx="16700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2023.5</a:t>
            </a:r>
            <a:endParaRPr lang="en-US" altLang="zh-CN"/>
          </a:p>
          <a:p>
            <a:pPr algn="ctr"/>
            <a:r>
              <a:rPr lang="en-US" altLang="zh-CN"/>
              <a:t>CVE Web</a:t>
            </a:r>
            <a:r>
              <a:rPr lang="zh-CN" altLang="en-US"/>
              <a:t>发布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硬件设计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第二章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EYE-PPT模板">
  <a:themeElements>
    <a:clrScheme name="MINIEYE标准色">
      <a:dk1>
        <a:srgbClr val="000000"/>
      </a:dk1>
      <a:lt1>
        <a:srgbClr val="FFFFFF"/>
      </a:lt1>
      <a:dk2>
        <a:srgbClr val="3D3A39"/>
      </a:dk2>
      <a:lt2>
        <a:srgbClr val="BFBFBF"/>
      </a:lt2>
      <a:accent1>
        <a:srgbClr val="DB5150"/>
      </a:accent1>
      <a:accent2>
        <a:srgbClr val="C00000"/>
      </a:accent2>
      <a:accent3>
        <a:srgbClr val="FFC000"/>
      </a:accent3>
      <a:accent4>
        <a:srgbClr val="FF9999"/>
      </a:accent4>
      <a:accent5>
        <a:srgbClr val="EBDAE2"/>
      </a:accent5>
      <a:accent6>
        <a:srgbClr val="C2DFFD"/>
      </a:accent6>
      <a:hlink>
        <a:srgbClr val="0563C1"/>
      </a:hlink>
      <a:folHlink>
        <a:srgbClr val="954F72"/>
      </a:folHlink>
    </a:clrScheme>
    <a:fontScheme name="MINIEYE标准字体">
      <a:majorFont>
        <a:latin typeface="OPPOSans B"/>
        <a:ea typeface="OPPOSans B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perspectiveAbove"/>
          <a:lightRig rig="threePt" dir="t"/>
        </a:scene3d>
      </a:spPr>
      <a:bodyPr anchor="ctr"/>
      <a:lstStyle>
        <a:defPPr algn="ctr" eaLnBrk="1" fontAlgn="auto" hangingPunct="1">
          <a:spcBef>
            <a:spcPts val="0"/>
          </a:spcBef>
          <a:spcAft>
            <a:spcPts val="0"/>
          </a:spcAft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MINIEYE-PPT模板</Template>
  <TotalTime>0</TotalTime>
  <Words>1334</Words>
  <Application>WPS 演示</Application>
  <PresentationFormat>宽屏</PresentationFormat>
  <Paragraphs>312</Paragraphs>
  <Slides>26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微软雅黑 Light</vt:lpstr>
      <vt:lpstr>Droid Sans Fallback</vt:lpstr>
      <vt:lpstr>OPPOSans B</vt:lpstr>
      <vt:lpstr>OPPOSans R</vt:lpstr>
      <vt:lpstr>OPPOSans L</vt:lpstr>
      <vt:lpstr>OPPOSans H</vt:lpstr>
      <vt:lpstr>黑体</vt:lpstr>
      <vt:lpstr>Wingdings</vt:lpstr>
      <vt:lpstr>微软雅黑</vt:lpstr>
      <vt:lpstr>Arial Unicode MS</vt:lpstr>
      <vt:lpstr>等线</vt:lpstr>
      <vt:lpstr>OpenSymbol</vt:lpstr>
      <vt:lpstr>MINIEYE-PPT模板</vt:lpstr>
      <vt:lpstr>CVE工具软硬设计方案</vt:lpstr>
      <vt:lpstr>PowerPoint 演示文稿</vt:lpstr>
      <vt:lpstr>CVE概述</vt:lpstr>
      <vt:lpstr>1. CVE概述</vt:lpstr>
      <vt:lpstr>1. CVE概述</vt:lpstr>
      <vt:lpstr>1. CVE概述</vt:lpstr>
      <vt:lpstr>1. CVE概述</vt:lpstr>
      <vt:lpstr>1. CVE概述</vt:lpstr>
      <vt:lpstr>硬件设计</vt:lpstr>
      <vt:lpstr>2. 硬件设计</vt:lpstr>
      <vt:lpstr>2. 硬件设计</vt:lpstr>
      <vt:lpstr>2. 硬件设计</vt:lpstr>
      <vt:lpstr>2. 硬件设计</vt:lpstr>
      <vt:lpstr>2. 硬件设计</vt:lpstr>
      <vt:lpstr>软件设计</vt:lpstr>
      <vt:lpstr>3. 软件设计</vt:lpstr>
      <vt:lpstr>3. 软件设计</vt:lpstr>
      <vt:lpstr>3. 软件设计</vt:lpstr>
      <vt:lpstr>3. 软件设计</vt:lpstr>
      <vt:lpstr>3. 软件设计</vt:lpstr>
      <vt:lpstr>3. 软件设计</vt:lpstr>
      <vt:lpstr>3. 软件设计</vt:lpstr>
      <vt:lpstr>应用场景</vt:lpstr>
      <vt:lpstr>4. 应用场景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MINIEYE PPT模板 使用简介</dc:title>
  <dc:creator>刘 文浩</dc:creator>
  <cp:lastModifiedBy>wingboy</cp:lastModifiedBy>
  <cp:revision>249</cp:revision>
  <dcterms:created xsi:type="dcterms:W3CDTF">2023-11-28T07:55:19Z</dcterms:created>
  <dcterms:modified xsi:type="dcterms:W3CDTF">2023-11-28T07:55:19Z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2052-11.1.0.11698</vt:lpwstr>
  </property>
</Properties>
</file>